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9" r:id="rId5"/>
    <p:sldId id="268" r:id="rId6"/>
    <p:sldId id="259" r:id="rId7"/>
    <p:sldId id="260" r:id="rId8"/>
    <p:sldId id="261" r:id="rId9"/>
    <p:sldId id="26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EE74E-F456-7026-6999-B561AB978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4239F-5DC8-6E28-E3D3-9B136DD63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2F5E3-249A-73C6-4BB4-5BC27F29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88BF2-7B2F-8F43-9E32-1AAE3824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6C2B0-19A8-7216-9C26-EF06C6A5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702E3-E083-8681-60A4-3B2F9E248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395D1-D70A-FFD3-9CC4-7378A1CDF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0EB65-EE23-DB93-7132-264A63D37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60D07-A8C7-DAD7-CE0E-5AD6E3D4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C896A-1AB3-DC7B-3FE9-77CA982B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087443-C4FB-20B2-9E3E-BE2ADB15A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045FD-AF2E-91F2-0498-CFF6634DB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A918A-81E4-6F8A-1ED9-3298B04A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AA107-EB99-0FD6-8D71-6FAB793D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D2EA9-B878-25FC-9FF1-2E5A4F01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70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637D-D712-2AC6-8C4D-CD1C0BE21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CCEC5-EF78-5C8D-1F0B-8CB9BE41C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FB73-B64C-1250-9D12-F227CDC8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013AB-42DD-0166-A065-3DA8D0595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5A8CC-A4A4-8D1E-9B68-A7014B252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72933-8B1D-CD36-980C-12A3AFF66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132DB-5FD1-ED92-DBCE-80967F791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7AB4B-B54B-3C28-7969-20BAD266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816B0-5F88-8925-AF3D-D932F61D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4CEC0-ABFE-43B0-6317-FC080C66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4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673B-10F9-E1B2-BA3D-5417BB4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C437C-949C-56A2-2A17-8812EC426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D2E27-659C-5A19-43ED-6C3FC956B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270F3-2137-6E46-28AA-055C93E4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5374D-A4F2-21ED-F678-2997D33C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3CBF0-7654-4D6C-588A-E2747B39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3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2783-9B26-70A1-2FA9-01E056A9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7AF15-B33C-196F-4DF1-A8107A702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723D7-B147-098E-BD6B-5FB9CF2CD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F4736-38F0-0AA7-B187-10D1F9A1E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00390-7D62-FB3F-C97D-767C8984E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D22A8-0457-5278-CFAF-CBC7624A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6D7064-E508-AB65-0854-0FF7FEC9E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A198E-19A1-6893-886D-007B6ED1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1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7A20A-2372-F3FF-63AB-CE3775711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75E27-3822-7EF6-D971-678CE8D0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6E117-B032-C777-45E8-8B6CEC01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6F65B-4DC8-D539-0858-30AA44A6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DC202-FC42-EFE5-034F-E0DE3057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3BBB8F-498E-E19B-B7C1-20E01E1C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352354-2CBA-C851-624D-F4CF34F1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4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B71D-DCD8-7116-AB10-8B2CF3275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8190-4867-4270-8A2B-9A59A49D3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7C7C7-57BA-67B9-1F9B-B083B14B0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126D1-5B5B-0213-9D6D-16244B100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0E0A-58D1-3E52-236A-F7AB2454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75091-A14C-4F91-FAFB-DB033CD2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0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88B84-6D47-E91A-D7F9-5DEEFF50C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CA8B3-8C3B-190A-6966-875D2A60B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430D5-04A0-BE6F-3FB1-108D89377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364E9-4EAC-4D44-F16E-2B1A0CBA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4BFCA-E278-87A7-1CCF-530D62BA9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AE47B-057E-394B-9CCD-05A2E357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4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5E975E-BA80-F947-DFF4-1CEACB1B4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6B153-2820-FCB5-BDB7-D4DE1986B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6E60D-1D9B-D01E-F44B-286C699B1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6D08A6-7A08-4D72-9C0B-66629692C89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BF298-A6F6-7AF9-BA03-69603CF7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994A5-2FE2-802C-37BF-990375524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899F0-239B-4535-910E-0F12F654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9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F4132-71D2-E199-DF27-7D1FCAE9C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7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4D995-E6E7-3221-9F5C-ABBBFC39EF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Justin DeAngelis</a:t>
            </a:r>
          </a:p>
          <a:p>
            <a:r>
              <a:rPr lang="en-US" dirty="0"/>
              <a:t>Angela Liang</a:t>
            </a:r>
          </a:p>
          <a:p>
            <a:r>
              <a:rPr lang="en-US" dirty="0"/>
              <a:t>Ashley Robbins</a:t>
            </a:r>
          </a:p>
        </p:txBody>
      </p:sp>
    </p:spTree>
    <p:extLst>
      <p:ext uri="{BB962C8B-B14F-4D97-AF65-F5344CB8AC3E}">
        <p14:creationId xmlns:p14="http://schemas.microsoft.com/office/powerpoint/2010/main" val="196255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C5BEF-4A09-0D57-B4F0-2E2E8512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solutions, </a:t>
            </a:r>
            <a:r>
              <a:rPr lang="en-US" dirty="0" err="1"/>
              <a:t>ctd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1850B-9111-1739-5BEF-71C94A1AD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Content</a:t>
            </a:r>
            <a:endParaRPr lang="en-US" dirty="0">
              <a:effectLst/>
              <a:latin typeface="+mj-lt"/>
            </a:endParaRPr>
          </a:p>
          <a:p>
            <a:pPr lvl="1" fontAlgn="ctr"/>
            <a:r>
              <a:rPr lang="en-US" sz="2800" dirty="0">
                <a:effectLst/>
                <a:latin typeface="+mj-lt"/>
              </a:rPr>
              <a:t>Do an inclusivity audit of your course materials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Incorporate diverse examples</a:t>
            </a:r>
          </a:p>
          <a:p>
            <a:pPr fontAlgn="ctr"/>
            <a:r>
              <a:rPr lang="en-US" dirty="0">
                <a:effectLst/>
                <a:latin typeface="+mj-lt"/>
              </a:rPr>
              <a:t>Presence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Work to build connection and community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Reduce anonymity, learn learners names, connect with learners where possible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3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0486-D29A-8B40-E57A-6E78382B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A29FE-DABD-1071-EB2B-69DF4D94F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course climate</a:t>
            </a:r>
          </a:p>
          <a:p>
            <a:r>
              <a:rPr lang="en-US" dirty="0"/>
              <a:t>Describe tenets that impact course climate</a:t>
            </a:r>
          </a:p>
          <a:p>
            <a:r>
              <a:rPr lang="en-US" dirty="0"/>
              <a:t>Apply strategies to create a explicitly inclusive course climate</a:t>
            </a:r>
          </a:p>
        </p:txBody>
      </p:sp>
    </p:spTree>
    <p:extLst>
      <p:ext uri="{BB962C8B-B14F-4D97-AF65-F5344CB8AC3E}">
        <p14:creationId xmlns:p14="http://schemas.microsoft.com/office/powerpoint/2010/main" val="142733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03FC9-86EE-C7C7-625B-3DEFD10D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does course climate matter for student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FD13F-8F66-27FB-D789-F8F2A6BBF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classroom environment we create can profoundly affect students’ learning, positively and negatively”</a:t>
            </a:r>
          </a:p>
          <a:p>
            <a:endParaRPr lang="en-US" dirty="0"/>
          </a:p>
          <a:p>
            <a:r>
              <a:rPr lang="en-US" dirty="0"/>
              <a:t>Climate shapes:</a:t>
            </a:r>
          </a:p>
          <a:p>
            <a:pPr lvl="1"/>
            <a:r>
              <a:rPr lang="en-US" dirty="0"/>
              <a:t>Learning</a:t>
            </a:r>
          </a:p>
          <a:p>
            <a:pPr lvl="1"/>
            <a:r>
              <a:rPr lang="en-US" dirty="0"/>
              <a:t>Engagement</a:t>
            </a:r>
          </a:p>
          <a:p>
            <a:pPr lvl="1"/>
            <a:r>
              <a:rPr lang="en-US" dirty="0"/>
              <a:t>Achievement</a:t>
            </a:r>
          </a:p>
          <a:p>
            <a:pPr lvl="1"/>
            <a:r>
              <a:rPr lang="en-US" dirty="0"/>
              <a:t>Persistence</a:t>
            </a:r>
          </a:p>
        </p:txBody>
      </p:sp>
    </p:spTree>
    <p:extLst>
      <p:ext uri="{BB962C8B-B14F-4D97-AF65-F5344CB8AC3E}">
        <p14:creationId xmlns:p14="http://schemas.microsoft.com/office/powerpoint/2010/main" val="385257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6260-629B-CDB8-F5A9-1C613693A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climate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70754-EFFD-7533-705D-92C617540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environment in which students learn</a:t>
            </a:r>
          </a:p>
          <a:p>
            <a:pPr lvl="1"/>
            <a:r>
              <a:rPr lang="en-US" dirty="0"/>
              <a:t>Inclusive or exclusive</a:t>
            </a:r>
          </a:p>
          <a:p>
            <a:pPr lvl="1"/>
            <a:r>
              <a:rPr lang="en-US" dirty="0"/>
              <a:t>Implicit or explicit</a:t>
            </a:r>
          </a:p>
        </p:txBody>
      </p:sp>
    </p:spTree>
    <p:extLst>
      <p:ext uri="{BB962C8B-B14F-4D97-AF65-F5344CB8AC3E}">
        <p14:creationId xmlns:p14="http://schemas.microsoft.com/office/powerpoint/2010/main" val="178823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6FCC3-78AC-C922-1024-83A32DC64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explicit inclusivity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72C0-BD5E-FFDD-FE49-B008D87E2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Belonging</a:t>
            </a:r>
          </a:p>
          <a:p>
            <a:pPr lvl="1"/>
            <a:r>
              <a:rPr lang="en-US" dirty="0"/>
              <a:t>Fitting into the environment regardless of individual factors, background or identity</a:t>
            </a:r>
          </a:p>
          <a:p>
            <a:r>
              <a:rPr lang="en-US" dirty="0"/>
              <a:t>Tone</a:t>
            </a:r>
          </a:p>
          <a:p>
            <a:pPr lvl="1"/>
            <a:r>
              <a:rPr lang="en-US" dirty="0"/>
              <a:t>The level of hospitableness the students perceive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What we teach, what is included and what is excluded</a:t>
            </a:r>
          </a:p>
          <a:p>
            <a:r>
              <a:rPr lang="en-US" dirty="0"/>
              <a:t>Presence/immediacy</a:t>
            </a:r>
          </a:p>
          <a:p>
            <a:pPr lvl="1"/>
            <a:r>
              <a:rPr lang="en-US" dirty="0"/>
              <a:t>Feeling of being present and accessible, fostering connections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96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3F626A-F0F6-301B-3A65-683DEE985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9DD8-6413-59BE-FEC1-381AEC94A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43232-8F11-E828-C3AF-9BA47AA79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teaching a class on elective termination of pregnancy to a group of first year medical students.  You present the facts around options in a way that you believe is objective.  Following the lecture you receive feedback that your presentation was biased in support abortion.  </a:t>
            </a:r>
          </a:p>
          <a:p>
            <a:endParaRPr lang="en-US" dirty="0"/>
          </a:p>
          <a:p>
            <a:r>
              <a:rPr lang="en-US" dirty="0"/>
              <a:t>What could have lead to this feedback?</a:t>
            </a:r>
          </a:p>
        </p:txBody>
      </p:sp>
    </p:spTree>
    <p:extLst>
      <p:ext uri="{BB962C8B-B14F-4D97-AF65-F5344CB8AC3E}">
        <p14:creationId xmlns:p14="http://schemas.microsoft.com/office/powerpoint/2010/main" val="216343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5E07C-4AF2-A854-C5D7-54EB38588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8015-996A-2566-C209-19AF1E33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5AE59-8A15-6CD0-3622-537B5A823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Belonging</a:t>
            </a:r>
          </a:p>
          <a:p>
            <a:pPr lvl="1"/>
            <a:r>
              <a:rPr lang="en-US" sz="2800" dirty="0">
                <a:latin typeface="+mj-lt"/>
              </a:rPr>
              <a:t>Examine your assumptions about your students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Educate yourself about identities other than your own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Strive to be explicitly (not just implicitly) inclusive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Use strategies that specifically enhance belonging</a:t>
            </a:r>
          </a:p>
          <a:p>
            <a:pPr lvl="2" fontAlgn="ctr"/>
            <a:r>
              <a:rPr lang="en-US" sz="2800" dirty="0">
                <a:effectLst/>
                <a:latin typeface="+mj-lt"/>
              </a:rPr>
              <a:t>Give students opportunities to discuss or write about values</a:t>
            </a:r>
          </a:p>
          <a:p>
            <a:pPr lvl="2" fontAlgn="ctr"/>
            <a:r>
              <a:rPr lang="en-US" sz="2800" dirty="0">
                <a:latin typeface="+mj-lt"/>
              </a:rPr>
              <a:t>Ask a colleague to observe your course</a:t>
            </a:r>
            <a:endParaRPr lang="en-US" sz="28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385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43A8D-9D6C-FA20-AA33-99B8B2DEE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C5A1-92A4-8BDB-FF2B-0EF5C6A5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CBA78-0AC1-6E0D-C28E-6FB24B563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teaching a didactic about birth equity to your residents, which includes a discussion around institutional racism.  Discussion breaks out that becomes heated and you struggle to regain control of the group.</a:t>
            </a:r>
          </a:p>
          <a:p>
            <a:endParaRPr lang="en-US" dirty="0"/>
          </a:p>
          <a:p>
            <a:r>
              <a:rPr lang="en-US" dirty="0"/>
              <a:t>What strategies could have been used to create a more productive learning climate?</a:t>
            </a:r>
          </a:p>
        </p:txBody>
      </p:sp>
    </p:spTree>
    <p:extLst>
      <p:ext uri="{BB962C8B-B14F-4D97-AF65-F5344CB8AC3E}">
        <p14:creationId xmlns:p14="http://schemas.microsoft.com/office/powerpoint/2010/main" val="3772982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112A3D-44CC-C9CA-F1F1-A2E264F67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2FAE1-CFF6-6937-4957-8EB014E9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F2D40-9763-4E17-C7C4-0C39DCD1E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+mj-lt"/>
              </a:rPr>
              <a:t>Tone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Establish ground rules for interaction, revisit periodically, think through in advance how you will respond if students violate those rules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Model inclusive language, behavior and attitudes.  Show humility so students feel comfortable addressing you if microaggressions occur 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Prepare for potentially sensitive issues, acknowledge when a topic may have personal significance and explain why it was included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Address tensions early, model contrition when inappropriate statements are made on your own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Turn discord and tension into a learning opportunity, have students take the alternate viewpoint than the one they express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Help students develop active listening skills</a:t>
            </a:r>
          </a:p>
          <a:p>
            <a:pPr lvl="1" fontAlgn="ctr"/>
            <a:r>
              <a:rPr lang="en-US" sz="2800" dirty="0">
                <a:effectLst/>
                <a:latin typeface="+mj-lt"/>
              </a:rPr>
              <a:t>Be authentic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68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428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Chapter 7 Presentation</vt:lpstr>
      <vt:lpstr>Learning objectives</vt:lpstr>
      <vt:lpstr>Why does course climate matter for student learning?</vt:lpstr>
      <vt:lpstr>Course climate</vt:lpstr>
      <vt:lpstr>How to create explicit inclusivity</vt:lpstr>
      <vt:lpstr>Case 1</vt:lpstr>
      <vt:lpstr>Possible solutions</vt:lpstr>
      <vt:lpstr>Case 2</vt:lpstr>
      <vt:lpstr>Possible solutions</vt:lpstr>
      <vt:lpstr>Possible solutions, ctd.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Justin</dc:creator>
  <cp:lastModifiedBy>Justin DeAngelis</cp:lastModifiedBy>
  <cp:revision>1</cp:revision>
  <dcterms:created xsi:type="dcterms:W3CDTF">2025-01-09T18:44:40Z</dcterms:created>
  <dcterms:modified xsi:type="dcterms:W3CDTF">2025-01-09T19:24:41Z</dcterms:modified>
</cp:coreProperties>
</file>