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57" r:id="rId5"/>
    <p:sldId id="262" r:id="rId6"/>
    <p:sldId id="260" r:id="rId7"/>
    <p:sldId id="263" r:id="rId8"/>
    <p:sldId id="264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40"/>
  </p:normalViewPr>
  <p:slideViewPr>
    <p:cSldViewPr snapToGrid="0">
      <p:cViewPr varScale="1">
        <p:scale>
          <a:sx n="107" d="100"/>
          <a:sy n="107" d="100"/>
        </p:scale>
        <p:origin x="840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C0F529-7EC0-944A-BD42-7E460CAB5A45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92202-269C-644B-8E80-17CAE9F3D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790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Linear pathway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292202-269C-644B-8E80-17CAE9F3D2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01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25F4-FDBF-063A-8255-E3612205B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1DF2B-C9CC-0FAC-97D2-B71B03018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5C1CE-24DD-89D0-2CB8-9ABF725A0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03AC-3DB4-AE08-7E4D-ECE2353A2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24F9C-5C11-ACCD-B3D6-26AD0108B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8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2FD24-35B1-A5F9-3D02-9749C8205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F89277-0D25-4E83-DA35-DB70A071A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E7E27-7179-5F2E-1C4D-BFC91DBC8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D4FAE-356A-93F3-C7BC-6531CF203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053EA-6291-B4E1-C347-6A74C8C33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3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FD071-E783-E606-523E-834BB4068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1A4D84-DB7C-DFA0-A05F-2A203A373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67323-5ED1-F6A3-C570-2F1AB93D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2BF09-7120-76E7-6DB4-6977869D3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209FE-7F24-7924-CE4F-EC953E76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59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8209F-B17F-BAC0-1939-E05AF9803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E43D5D-D69E-7A01-1355-D8CE49062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86665-2A79-601F-E512-2C2C14CE0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C91D2-85BB-6C38-C8A5-572FB2186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6C9D5-3898-0394-2218-9747560A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70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54397-4476-B8F5-0702-2FFA1A78F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FABABC-FF7F-14D0-F12F-2EAA783BE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0494A-E434-AA1A-09B5-20B1C4646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3E136-6716-192E-4B7E-311C259F1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1E974-CF2E-33E0-DD26-DF8F9F41E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224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6DFE4-31D9-AA60-D8FD-1CA3CC8E8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D3167-F107-168F-CC9C-47E57A835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32371-43D4-8ED5-D5F9-FF3D322C5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6D982-5995-666E-5019-1F5CDA71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E1CA4A-F910-BD91-6FD1-E068D1580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62D695-271D-9203-A707-6BACC2CCE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90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3661E-DFB0-2E9A-8F31-5BD10D077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DC715-198B-799E-36F2-F33929D0E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293DA0-8737-36C2-9F16-FAAF613D7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1F09AF-9DC5-B15A-3D1F-0F259144A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99EC9-8AFC-E1F5-B3C4-810F97432E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8F3ACD-838A-1107-7CDB-1431DBD2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ABC8FF-9C51-1EE0-362E-015E65989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A85551-DDD3-F50A-CDDD-A6E18F02D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59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62448-85EB-B023-D907-FC602D0C8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DF3CCF-0B60-FE6E-05AA-EEDC19CF9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FD2B30-CD94-2761-90B8-C250312E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0082EB-2BB8-A02E-1550-54608B965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81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A29222-7D19-782B-3B54-E9B3EFEC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30126A-B729-04A6-4991-B3734CAAF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9DB11-D188-DFC3-6DE7-50CB0EE5B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175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62368-6F85-F798-8131-AD2AAE5C8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17611-C8E8-F514-1786-E8B2EEFFB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C95635-FA9A-3A3E-C10E-90FF4FBFF6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4F30A-2035-EB9F-B565-F598B5C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CF9F0-B3F5-FAB0-7027-DB2932433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078EF6-C837-9F0D-D74E-B91DAAC8B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9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4352-D4F0-633D-54E4-E541304B0F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9C6810-A5E8-255E-A97C-653B3BD8F4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73E891-89F0-D2B6-6724-B83AF79B9D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8B4BB3-7AC6-A8B2-E4FF-F265C194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17D34-0624-61B3-A401-95775B97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1BB044-D6F3-97AA-440F-E8858D4C2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04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6A0810-962C-7F86-7BDF-82C8EEBC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A5B85-359B-279B-8D9D-088397D7E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D53A2A-8924-916C-C963-C0461AA8E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FFD113-CE3C-1446-933B-E160AF601336}" type="datetimeFigureOut">
              <a:rPr lang="en-US" smtClean="0"/>
              <a:t>1/9/25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88A01-EACE-658C-20C9-62966D9FC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42578-2B48-7007-31DC-DF1EC5DEF5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F0AB5A-52EB-D445-9E59-6E5AAB034B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55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FDFB-31F6-0F54-515A-2D6B601B4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Learning Works: Chapter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F78515-07DA-8B69-1817-F9F1AA4033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How does the way students organize knowledge affect their learning?</a:t>
            </a:r>
          </a:p>
        </p:txBody>
      </p:sp>
    </p:spTree>
    <p:extLst>
      <p:ext uri="{BB962C8B-B14F-4D97-AF65-F5344CB8AC3E}">
        <p14:creationId xmlns:p14="http://schemas.microsoft.com/office/powerpoint/2010/main" val="296171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D87F3-7879-10ED-46D9-40E49949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401BF-359F-CCF0-D5CC-A825552DA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Second year resident successfully complete 10 abdominal hysterectomies. The residents is assisting you for an abdominal hysterectomy for a patient with stage 4 endometriosis.  The residents struggles throughout the case to identify the anatomy and key steps of the procedure. </a:t>
            </a:r>
          </a:p>
          <a:p>
            <a:pPr marL="0" indent="0">
              <a:buNone/>
            </a:pPr>
            <a:r>
              <a:rPr lang="en-US" dirty="0"/>
              <a:t>Both the attending and resident express frustration with the case.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do you think is happening here?</a:t>
            </a:r>
          </a:p>
        </p:txBody>
      </p:sp>
    </p:spTree>
    <p:extLst>
      <p:ext uri="{BB962C8B-B14F-4D97-AF65-F5344CB8AC3E}">
        <p14:creationId xmlns:p14="http://schemas.microsoft.com/office/powerpoint/2010/main" val="122027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E5475-8F12-B8C6-BB79-6D0424AD7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CF449-8C0F-5F27-1442-4759248B3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students organize knowledge influences how they learn and apply what they know</a:t>
            </a:r>
          </a:p>
        </p:txBody>
      </p:sp>
    </p:spTree>
    <p:extLst>
      <p:ext uri="{BB962C8B-B14F-4D97-AF65-F5344CB8AC3E}">
        <p14:creationId xmlns:p14="http://schemas.microsoft.com/office/powerpoint/2010/main" val="2173248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10EB8-1A71-A9D5-9B48-A0958C840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42AF1-8768-6E81-B4FA-2791A6739B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knowledge structures and organization</a:t>
            </a:r>
          </a:p>
          <a:p>
            <a:r>
              <a:rPr lang="en-US" dirty="0"/>
              <a:t>Understand the difference between superficial recall, critical thinking and higher order connections/organization</a:t>
            </a:r>
          </a:p>
          <a:p>
            <a:r>
              <a:rPr lang="en-US" dirty="0"/>
              <a:t>Identify strategies to help learners develop more connected, meaningful, and flexible was of organizing their knowledge.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644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F7618-A36F-0192-2218-A63251E27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6F1D-C8C4-3851-DC4D-214C7201C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Focusing on arrangement and connection in an individuals mind as oppose to focusing on particular pieces of knowledge</a:t>
            </a:r>
          </a:p>
          <a:p>
            <a:r>
              <a:rPr lang="en-US" dirty="0"/>
              <a:t>Knowledge can be organized in ways that either do or do not facilitate learning, performance, and retention </a:t>
            </a:r>
          </a:p>
          <a:p>
            <a:r>
              <a:rPr lang="en-US" dirty="0"/>
              <a:t>Experiences influence knowledge organization - context matters and is not uniform</a:t>
            </a:r>
          </a:p>
        </p:txBody>
      </p:sp>
    </p:spTree>
    <p:extLst>
      <p:ext uri="{BB962C8B-B14F-4D97-AF65-F5344CB8AC3E}">
        <p14:creationId xmlns:p14="http://schemas.microsoft.com/office/powerpoint/2010/main" val="3887573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725CD-48AC-342E-AE01-7CEDDAF7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Novice vs Expert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0A522-5533-DDD9-855A-4CD4ABB68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Anatomy -&gt; step of surgery -&gt; understanding complications -&gt; ability to perform procedure in complex patient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Novice tend to build sparse superficial knowledge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Experts have rich, meaningful, knowledge structures</a:t>
            </a:r>
          </a:p>
        </p:txBody>
      </p:sp>
      <p:pic>
        <p:nvPicPr>
          <p:cNvPr id="1026" name="Picture 2" descr="Laparoscopic Removal of the Uterus ...">
            <a:extLst>
              <a:ext uri="{FF2B5EF4-FFF2-40B4-BE49-F238E27FC236}">
                <a16:creationId xmlns:a16="http://schemas.microsoft.com/office/drawing/2014/main" id="{2A56ED82-151F-90E5-9EC3-B861CA585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946" y="4944964"/>
            <a:ext cx="3150095" cy="1764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dometriosis stage 4 | Women's Health ...">
            <a:extLst>
              <a:ext uri="{FF2B5EF4-FFF2-40B4-BE49-F238E27FC236}">
                <a16:creationId xmlns:a16="http://schemas.microsoft.com/office/drawing/2014/main" id="{83DA0799-12AF-B122-9A7E-8AF5AB110B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823" y="4949479"/>
            <a:ext cx="3150095" cy="1720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87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87B5-13CF-1265-BDF9-71CE1DA2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Experts; Versus Novices’ Knowledge organizations: The density of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C8E7C-D42A-A79D-0450-82258E54C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Novice – linear connections – able to perform a basic hysterectomy</a:t>
            </a:r>
          </a:p>
          <a:p>
            <a:r>
              <a:rPr lang="en-US" dirty="0"/>
              <a:t>Expert – denser connections – can modify technique and procedure based on complex access and use knowledge more efficiently and effectively </a:t>
            </a:r>
          </a:p>
        </p:txBody>
      </p:sp>
    </p:spTree>
    <p:extLst>
      <p:ext uri="{BB962C8B-B14F-4D97-AF65-F5344CB8AC3E}">
        <p14:creationId xmlns:p14="http://schemas.microsoft.com/office/powerpoint/2010/main" val="4104056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29BE0-4ABB-7DFF-D625-F893D4528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Experts’ versus students’ Knowledge Structures: The Nature of Connections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245E2-2675-54A9-2A57-1E08453F6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better learners are able to connect information to meaning </a:t>
            </a:r>
          </a:p>
          <a:p>
            <a:r>
              <a:rPr lang="en-US" dirty="0"/>
              <a:t>Prepping for surgery, meeting/following a patient, resident clinics.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18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9EA1-3C70-C11B-4328-01A744F6E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Reveal and Enhance Knowledge Organizations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34F53-BF05-A2C7-99E3-4485A41EE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your own knowledge organization – concept mapping</a:t>
            </a:r>
          </a:p>
          <a:p>
            <a:r>
              <a:rPr lang="en-US" dirty="0"/>
              <a:t>Identify most appropriate knowledge organization</a:t>
            </a:r>
          </a:p>
          <a:p>
            <a:r>
              <a:rPr lang="en-US" dirty="0"/>
              <a:t>Provide students with organizational structure  -explicit organization of lecture/lab, explicitly highlight deep features</a:t>
            </a:r>
          </a:p>
          <a:p>
            <a:r>
              <a:rPr lang="en-US" dirty="0"/>
              <a:t>Exposing students knowledge organization – creating concept maps and sorting tasks.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822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349</Words>
  <Application>Microsoft Macintosh PowerPoint</Application>
  <PresentationFormat>Widescreen</PresentationFormat>
  <Paragraphs>37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 Theme</vt:lpstr>
      <vt:lpstr>How Learning Works: Chapter 3</vt:lpstr>
      <vt:lpstr>Example</vt:lpstr>
      <vt:lpstr>Principle</vt:lpstr>
      <vt:lpstr>Objectives</vt:lpstr>
      <vt:lpstr>Knowledge Organization</vt:lpstr>
      <vt:lpstr>Novice vs Expert </vt:lpstr>
      <vt:lpstr>Experts; Versus Novices’ Knowledge organizations: The density of connections</vt:lpstr>
      <vt:lpstr>Experts’ versus students’ Knowledge Structures: The Nature of Connections</vt:lpstr>
      <vt:lpstr>Strategies to Reveal and Enhance Knowledge Organizations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Kristina Williams</dc:creator>
  <cp:lastModifiedBy>Kristina Williams</cp:lastModifiedBy>
  <cp:revision>1</cp:revision>
  <dcterms:created xsi:type="dcterms:W3CDTF">2025-01-09T18:42:29Z</dcterms:created>
  <dcterms:modified xsi:type="dcterms:W3CDTF">2025-01-09T21:58:04Z</dcterms:modified>
</cp:coreProperties>
</file>