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8" r:id="rId1"/>
  </p:sldMasterIdLst>
  <p:notesMasterIdLst>
    <p:notesMasterId r:id="rId3"/>
  </p:notesMasterIdLst>
  <p:handoutMasterIdLst>
    <p:handoutMasterId r:id="rId4"/>
  </p:handoutMasterIdLst>
  <p:sldIdLst>
    <p:sldId id="265" r:id="rId2"/>
  </p:sldIdLst>
  <p:sldSz cx="43891200" cy="329184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b="1" kern="1200">
        <a:solidFill>
          <a:srgbClr val="1C145C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b="1" kern="1200">
        <a:solidFill>
          <a:srgbClr val="1C145C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b="1" kern="1200">
        <a:solidFill>
          <a:srgbClr val="1C145C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b="1" kern="1200">
        <a:solidFill>
          <a:srgbClr val="1C145C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b="1" kern="1200">
        <a:solidFill>
          <a:srgbClr val="1C145C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800" b="1" kern="1200">
        <a:solidFill>
          <a:srgbClr val="1C145C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800" b="1" kern="1200">
        <a:solidFill>
          <a:srgbClr val="1C145C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800" b="1" kern="1200">
        <a:solidFill>
          <a:srgbClr val="1C145C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800" b="1" kern="1200">
        <a:solidFill>
          <a:srgbClr val="1C145C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183E75"/>
    <a:srgbClr val="1C145C"/>
    <a:srgbClr val="009EDF"/>
    <a:srgbClr val="009999"/>
    <a:srgbClr val="800080"/>
    <a:srgbClr val="9900CC"/>
    <a:srgbClr val="660066"/>
    <a:srgbClr val="9900FF"/>
    <a:srgbClr val="0066FF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3395" autoAdjust="0"/>
  </p:normalViewPr>
  <p:slideViewPr>
    <p:cSldViewPr snapToGrid="0">
      <p:cViewPr>
        <p:scale>
          <a:sx n="20" d="100"/>
          <a:sy n="20" d="100"/>
        </p:scale>
        <p:origin x="-1518" y="12"/>
      </p:cViewPr>
      <p:guideLst>
        <p:guide orient="horz" pos="10368"/>
        <p:guide pos="13824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buFontTx/>
              <a:buNone/>
              <a:defRPr sz="1200" b="0">
                <a:solidFill>
                  <a:schemeClr val="tx1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FontTx/>
              <a:buNone/>
              <a:defRPr sz="1200" b="0">
                <a:solidFill>
                  <a:schemeClr val="tx1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fld id="{D6709CFC-00C8-46E7-8113-95B185890EAB}" type="datetime1">
              <a:rPr lang="en-US"/>
              <a:pPr>
                <a:defRPr/>
              </a:pPr>
              <a:t>2/13/2020</a:t>
            </a:fld>
            <a:endParaRPr lang="en-US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buFontTx/>
              <a:buNone/>
              <a:defRPr sz="1200" b="0">
                <a:solidFill>
                  <a:schemeClr val="tx1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buFontTx/>
              <a:buNone/>
              <a:defRPr sz="1200" b="0">
                <a:solidFill>
                  <a:schemeClr val="tx1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fld id="{8BECCDF4-8A9D-476D-8345-9EA9DB7544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1341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FontTx/>
              <a:buNone/>
              <a:defRPr sz="1200" b="0">
                <a:solidFill>
                  <a:schemeClr val="tx1"/>
                </a:solidFill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FontTx/>
              <a:buNone/>
              <a:defRPr sz="1200" b="0">
                <a:solidFill>
                  <a:schemeClr val="tx1"/>
                </a:solidFill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buFontTx/>
              <a:buNone/>
              <a:defRPr sz="1200" b="0">
                <a:solidFill>
                  <a:schemeClr val="tx1"/>
                </a:solidFill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A1DC1EEC-ABF8-459A-8084-9E8F902131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8490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-110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-110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-110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-110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-110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-110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-110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-110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-110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33E47983-4093-4FB7-8CC1-9EDF90194EA7}" type="slidenum">
              <a:rPr lang="en-US" altLang="en-US" smtClean="0"/>
              <a:pPr eaLnBrk="1" hangingPunct="1"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pitchFamily="-110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75" y="10226675"/>
            <a:ext cx="37306250" cy="70548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3" y="18653125"/>
            <a:ext cx="30724475" cy="84137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B1FD49-52FE-45AE-AEE6-99BE016A5E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889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B49B93-F279-48C7-B978-6BEC3BE013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808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438" y="1317625"/>
            <a:ext cx="9875837" cy="280876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3925" y="1317625"/>
            <a:ext cx="29475113" cy="280876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944689-4C8B-400B-BD6A-DEFFA207CF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82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2CE97-FA21-4E6E-BD08-97F12BB30A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307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0" y="21153438"/>
            <a:ext cx="37307838" cy="653732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0" y="13952538"/>
            <a:ext cx="37307838" cy="72009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193CAA-314C-43E4-98E0-376F69134D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600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3925" y="7680325"/>
            <a:ext cx="19675475" cy="21724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21800" y="7680325"/>
            <a:ext cx="19675475" cy="21724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04DAB0-5665-499D-8A5D-77A2B9BC05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031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25" y="7369175"/>
            <a:ext cx="19392900" cy="3070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3925" y="10439400"/>
            <a:ext cx="19392900" cy="18965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438" y="7369175"/>
            <a:ext cx="19400837" cy="3070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438" y="10439400"/>
            <a:ext cx="19400837" cy="18965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DA2B94-6D46-459A-ABC9-21AEEE2A9E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697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41626-AD9F-4F75-A080-986DDDD60C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36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2DEE68-40C3-405F-B838-9C00E83213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044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1275"/>
            <a:ext cx="14439900" cy="55768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875" y="1311275"/>
            <a:ext cx="24536400" cy="280939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3925" y="6888163"/>
            <a:ext cx="14439900" cy="225171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CE3C33-3DCE-4F0B-ACFF-BE0C6E4529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104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663" y="23042563"/>
            <a:ext cx="26335037" cy="27209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663" y="2941638"/>
            <a:ext cx="26335037" cy="197500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663" y="25763538"/>
            <a:ext cx="26335037" cy="3862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099982-B16F-487C-AED3-4478C8E1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259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93925" y="1317625"/>
            <a:ext cx="3950335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38768" tIns="219389" rIns="438768" bIns="21938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93925" y="7680325"/>
            <a:ext cx="39503350" cy="2172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38768" tIns="219389" rIns="438768" bIns="2193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208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93925" y="29976763"/>
            <a:ext cx="1024255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8768" tIns="219389" rIns="438768" bIns="219389" numCol="1" anchor="t" anchorCtr="0" compatLnSpc="1">
            <a:prstTxWarp prst="textNoShape">
              <a:avLst/>
            </a:prstTxWarp>
          </a:bodyPr>
          <a:lstStyle>
            <a:lvl1pPr>
              <a:buFontTx/>
              <a:buNone/>
              <a:defRPr sz="6700" b="0">
                <a:solidFill>
                  <a:schemeClr val="tx1"/>
                </a:solidFill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08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995525" y="29976763"/>
            <a:ext cx="1390015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8768" tIns="219389" rIns="438768" bIns="219389" numCol="1" anchor="t" anchorCtr="0" compatLnSpc="1">
            <a:prstTxWarp prst="textNoShape">
              <a:avLst/>
            </a:prstTxWarp>
          </a:bodyPr>
          <a:lstStyle>
            <a:lvl1pPr algn="ctr">
              <a:buFontTx/>
              <a:buNone/>
              <a:defRPr sz="6700" b="0">
                <a:solidFill>
                  <a:schemeClr val="tx1"/>
                </a:solidFill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454725" y="29976763"/>
            <a:ext cx="1024255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8768" tIns="219389" rIns="438768" bIns="219389" numCol="1" anchor="t" anchorCtr="0" compatLnSpc="1">
            <a:prstTxWarp prst="textNoShape">
              <a:avLst/>
            </a:prstTxWarp>
          </a:bodyPr>
          <a:lstStyle>
            <a:lvl1pPr algn="r">
              <a:buFontTx/>
              <a:buNone/>
              <a:defRPr sz="6700" b="0">
                <a:solidFill>
                  <a:schemeClr val="tx1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fld id="{9AC448D5-627F-476F-97D8-72D00CF2EE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ctr" defTabSz="4389438" rtl="0" eaLnBrk="0" fontAlgn="base" hangingPunct="0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389438" rtl="0" eaLnBrk="0" fontAlgn="base" hangingPunct="0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defTabSz="4389438" rtl="0" eaLnBrk="0" fontAlgn="base" hangingPunct="0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defTabSz="4389438" rtl="0" eaLnBrk="0" fontAlgn="base" hangingPunct="0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defTabSz="4389438" rtl="0" eaLnBrk="0" fontAlgn="base" hangingPunct="0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defTabSz="4389438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charset="0"/>
        </a:defRPr>
      </a:lvl6pPr>
      <a:lvl7pPr marL="914400" algn="ctr" defTabSz="4389438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charset="0"/>
        </a:defRPr>
      </a:lvl7pPr>
      <a:lvl8pPr marL="1371600" algn="ctr" defTabSz="4389438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charset="0"/>
        </a:defRPr>
      </a:lvl8pPr>
      <a:lvl9pPr marL="1828800" algn="ctr" defTabSz="4389438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charset="0"/>
        </a:defRPr>
      </a:lvl9pPr>
    </p:titleStyle>
    <p:bodyStyle>
      <a:lvl1pPr marL="1646238" indent="-1646238" algn="l" defTabSz="4389438" rtl="0" eaLnBrk="0" fontAlgn="base" hangingPunct="0">
        <a:spcBef>
          <a:spcPct val="20000"/>
        </a:spcBef>
        <a:spcAft>
          <a:spcPct val="0"/>
        </a:spcAft>
        <a:buChar char="•"/>
        <a:defRPr sz="154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3565525" indent="-1371600" algn="l" defTabSz="4389438" rtl="0" eaLnBrk="0" fontAlgn="base" hangingPunct="0">
        <a:spcBef>
          <a:spcPct val="20000"/>
        </a:spcBef>
        <a:spcAft>
          <a:spcPct val="0"/>
        </a:spcAft>
        <a:buChar char="–"/>
        <a:defRPr sz="13400">
          <a:solidFill>
            <a:schemeClr val="tx1"/>
          </a:solidFill>
          <a:latin typeface="+mn-lt"/>
          <a:ea typeface="ＭＳ Ｐゴシック" charset="-128"/>
        </a:defRPr>
      </a:lvl2pPr>
      <a:lvl3pPr marL="5486400" indent="-1096963" algn="l" defTabSz="4389438" rtl="0" eaLnBrk="0" fontAlgn="base" hangingPunct="0">
        <a:spcBef>
          <a:spcPct val="20000"/>
        </a:spcBef>
        <a:spcAft>
          <a:spcPct val="0"/>
        </a:spcAft>
        <a:buChar char="•"/>
        <a:defRPr sz="11500">
          <a:solidFill>
            <a:schemeClr val="tx1"/>
          </a:solidFill>
          <a:latin typeface="+mn-lt"/>
          <a:ea typeface="ＭＳ Ｐゴシック" charset="-128"/>
        </a:defRPr>
      </a:lvl3pPr>
      <a:lvl4pPr marL="7680325" indent="-1096963" algn="l" defTabSz="4389438" rtl="0" eaLnBrk="0" fontAlgn="base" hangingPunct="0">
        <a:spcBef>
          <a:spcPct val="20000"/>
        </a:spcBef>
        <a:spcAft>
          <a:spcPct val="0"/>
        </a:spcAft>
        <a:buChar char="–"/>
        <a:defRPr sz="9600">
          <a:solidFill>
            <a:schemeClr val="tx1"/>
          </a:solidFill>
          <a:latin typeface="+mn-lt"/>
          <a:ea typeface="ＭＳ Ｐゴシック" charset="-128"/>
        </a:defRPr>
      </a:lvl4pPr>
      <a:lvl5pPr marL="9875838" indent="-1096963" algn="l" defTabSz="4389438" rtl="0" eaLnBrk="0" fontAlgn="base" hangingPunct="0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  <a:ea typeface="ＭＳ Ｐゴシック" charset="-128"/>
        </a:defRPr>
      </a:lvl5pPr>
      <a:lvl6pPr marL="10333038" indent="-1096963" algn="l" defTabSz="4389438" rtl="0" fontAlgn="base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  <a:ea typeface="ＭＳ Ｐゴシック" charset="-128"/>
        </a:defRPr>
      </a:lvl6pPr>
      <a:lvl7pPr marL="10790238" indent="-1096963" algn="l" defTabSz="4389438" rtl="0" fontAlgn="base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  <a:ea typeface="ＭＳ Ｐゴシック" charset="-128"/>
        </a:defRPr>
      </a:lvl7pPr>
      <a:lvl8pPr marL="11247438" indent="-1096963" algn="l" defTabSz="4389438" rtl="0" fontAlgn="base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  <a:ea typeface="ＭＳ Ｐゴシック" charset="-128"/>
        </a:defRPr>
      </a:lvl8pPr>
      <a:lvl9pPr marL="11704638" indent="-1096963" algn="l" defTabSz="4389438" rtl="0" fontAlgn="base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540"/>
          <p:cNvSpPr txBox="1">
            <a:spLocks noChangeArrowheads="1"/>
          </p:cNvSpPr>
          <p:nvPr/>
        </p:nvSpPr>
        <p:spPr bwMode="auto">
          <a:xfrm>
            <a:off x="39501763" y="13166725"/>
            <a:ext cx="876300" cy="101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38768" tIns="219389" rIns="438768" bIns="219389">
            <a:spAutoFit/>
          </a:bodyPr>
          <a:lstStyle>
            <a:lvl1pPr defTabSz="4389438" eaLnBrk="0" hangingPunct="0">
              <a:spcBef>
                <a:spcPct val="20000"/>
              </a:spcBef>
              <a:buChar char="•"/>
              <a:defRPr sz="15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4389438" eaLnBrk="0" hangingPunct="0">
              <a:spcBef>
                <a:spcPct val="20000"/>
              </a:spcBef>
              <a:buChar char="–"/>
              <a:defRPr sz="13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4389438" eaLnBrk="0" hangingPunct="0">
              <a:spcBef>
                <a:spcPct val="20000"/>
              </a:spcBef>
              <a:buChar char="•"/>
              <a:defRPr sz="115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4389438" eaLnBrk="0" hangingPunct="0">
              <a:spcBef>
                <a:spcPct val="20000"/>
              </a:spcBef>
              <a:buChar char="–"/>
              <a:defRPr sz="9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4389438" eaLnBrk="0" hangingPunct="0">
              <a:spcBef>
                <a:spcPct val="20000"/>
              </a:spcBef>
              <a:buChar char="»"/>
              <a:defRPr sz="9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3894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3894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3894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3894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800" b="0"/>
          </a:p>
        </p:txBody>
      </p:sp>
      <p:sp>
        <p:nvSpPr>
          <p:cNvPr id="2051" name="Line 551"/>
          <p:cNvSpPr>
            <a:spLocks noChangeShapeType="1"/>
          </p:cNvSpPr>
          <p:nvPr/>
        </p:nvSpPr>
        <p:spPr bwMode="auto">
          <a:xfrm>
            <a:off x="29992638" y="2048192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4" name="AutoShape 1225"/>
          <p:cNvSpPr>
            <a:spLocks noChangeArrowheads="1"/>
          </p:cNvSpPr>
          <p:nvPr/>
        </p:nvSpPr>
        <p:spPr bwMode="auto">
          <a:xfrm>
            <a:off x="852488" y="815975"/>
            <a:ext cx="42187812" cy="6070600"/>
          </a:xfrm>
          <a:prstGeom prst="roundRect">
            <a:avLst>
              <a:gd name="adj" fmla="val 0"/>
            </a:avLst>
          </a:prstGeom>
          <a:solidFill>
            <a:srgbClr val="183E7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15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13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15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9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9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>
              <a:spcAft>
                <a:spcPts val="1200"/>
              </a:spcAft>
              <a:buNone/>
              <a:defRPr/>
            </a:pPr>
            <a:endParaRPr lang="en-US" sz="6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spcAft>
                <a:spcPts val="1200"/>
              </a:spcAft>
              <a:buNone/>
              <a:defRPr/>
            </a:pPr>
            <a:endParaRPr lang="en-US" sz="2000" dirty="0">
              <a:solidFill>
                <a:schemeClr val="bg1"/>
              </a:solidFill>
            </a:endParaRPr>
          </a:p>
        </p:txBody>
      </p:sp>
      <p:grpSp>
        <p:nvGrpSpPr>
          <p:cNvPr id="2054" name="Group 3"/>
          <p:cNvGrpSpPr>
            <a:grpSpLocks/>
          </p:cNvGrpSpPr>
          <p:nvPr/>
        </p:nvGrpSpPr>
        <p:grpSpPr bwMode="auto">
          <a:xfrm>
            <a:off x="850900" y="15607114"/>
            <a:ext cx="12834938" cy="7161858"/>
            <a:chOff x="850900" y="15678150"/>
            <a:chExt cx="12834938" cy="7163929"/>
          </a:xfrm>
        </p:grpSpPr>
        <p:sp>
          <p:nvSpPr>
            <p:cNvPr id="2112" name="TextBox 7"/>
            <p:cNvSpPr txBox="1">
              <a:spLocks noChangeArrowheads="1"/>
            </p:cNvSpPr>
            <p:nvPr/>
          </p:nvSpPr>
          <p:spPr bwMode="auto">
            <a:xfrm>
              <a:off x="852488" y="15678150"/>
              <a:ext cx="12833350" cy="769938"/>
            </a:xfrm>
            <a:prstGeom prst="rect">
              <a:avLst/>
            </a:prstGeom>
            <a:solidFill>
              <a:srgbClr val="009E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15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13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115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96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96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6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6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6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6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4400" dirty="0">
                  <a:solidFill>
                    <a:schemeClr val="bg1"/>
                  </a:solidFill>
                </a:rPr>
                <a:t>METHODS</a:t>
              </a:r>
            </a:p>
          </p:txBody>
        </p:sp>
        <p:sp>
          <p:nvSpPr>
            <p:cNvPr id="2113" name="TextBox 51"/>
            <p:cNvSpPr txBox="1">
              <a:spLocks noChangeArrowheads="1"/>
            </p:cNvSpPr>
            <p:nvPr/>
          </p:nvSpPr>
          <p:spPr bwMode="auto">
            <a:xfrm>
              <a:off x="850900" y="16638588"/>
              <a:ext cx="12834938" cy="6203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457200" indent="-457200" eaLnBrk="0" hangingPunct="0">
                <a:spcBef>
                  <a:spcPct val="20000"/>
                </a:spcBef>
                <a:buChar char="•"/>
                <a:defRPr sz="15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914400" indent="-457200" eaLnBrk="0" hangingPunct="0">
                <a:spcBef>
                  <a:spcPct val="20000"/>
                </a:spcBef>
                <a:buChar char="–"/>
                <a:defRPr sz="13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115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96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96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6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6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6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6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spcAft>
                  <a:spcPts val="1800"/>
                </a:spcAft>
              </a:pPr>
              <a:r>
                <a:rPr lang="en-US" altLang="en-US" sz="3200" dirty="0">
                  <a:solidFill>
                    <a:srgbClr val="183E75"/>
                  </a:solidFill>
                </a:rPr>
                <a:t>An email soliciting interest in participating in interviews was sent to all ob-gyn program directors between August 2018 and October 2019</a:t>
              </a:r>
            </a:p>
            <a:p>
              <a:pPr eaLnBrk="1" hangingPunct="1">
                <a:spcBef>
                  <a:spcPct val="0"/>
                </a:spcBef>
                <a:spcAft>
                  <a:spcPts val="1800"/>
                </a:spcAft>
              </a:pPr>
              <a:r>
                <a:rPr lang="en-US" altLang="en-US" sz="3200" dirty="0">
                  <a:solidFill>
                    <a:srgbClr val="183E75"/>
                  </a:solidFill>
                </a:rPr>
                <a:t>Fourteen semi-structured interviews were successfully conducted with representation from all 5 Council on Resident Education in Obstetrics and Gynecology (CREOG) regions</a:t>
              </a:r>
            </a:p>
            <a:p>
              <a:pPr eaLnBrk="1" hangingPunct="1">
                <a:spcBef>
                  <a:spcPct val="0"/>
                </a:spcBef>
                <a:spcAft>
                  <a:spcPts val="1800"/>
                </a:spcAft>
              </a:pPr>
              <a:r>
                <a:rPr lang="en-US" altLang="en-US" sz="3200" dirty="0">
                  <a:solidFill>
                    <a:srgbClr val="183E75"/>
                  </a:solidFill>
                </a:rPr>
                <a:t>One author conducted and recorded the phone interviews which were anonymized and transcribed by a third-party vendor</a:t>
              </a:r>
            </a:p>
            <a:p>
              <a:pPr eaLnBrk="1" hangingPunct="1">
                <a:spcBef>
                  <a:spcPct val="0"/>
                </a:spcBef>
                <a:spcAft>
                  <a:spcPts val="1800"/>
                </a:spcAft>
              </a:pPr>
              <a:r>
                <a:rPr lang="en-US" altLang="en-US" sz="3200" dirty="0">
                  <a:solidFill>
                    <a:srgbClr val="183E75"/>
                  </a:solidFill>
                </a:rPr>
                <a:t>All authors reviewed and coded the transcripts using a consensus-based process and identified major themes</a:t>
              </a:r>
            </a:p>
          </p:txBody>
        </p:sp>
      </p:grpSp>
      <p:grpSp>
        <p:nvGrpSpPr>
          <p:cNvPr id="2055" name="Group 2"/>
          <p:cNvGrpSpPr>
            <a:grpSpLocks/>
          </p:cNvGrpSpPr>
          <p:nvPr/>
        </p:nvGrpSpPr>
        <p:grpSpPr bwMode="auto">
          <a:xfrm>
            <a:off x="850900" y="24067262"/>
            <a:ext cx="12834938" cy="7646093"/>
            <a:chOff x="850900" y="22933025"/>
            <a:chExt cx="12834938" cy="7648228"/>
          </a:xfrm>
        </p:grpSpPr>
        <p:sp>
          <p:nvSpPr>
            <p:cNvPr id="2110" name="TextBox 2"/>
            <p:cNvSpPr txBox="1">
              <a:spLocks noChangeArrowheads="1"/>
            </p:cNvSpPr>
            <p:nvPr/>
          </p:nvSpPr>
          <p:spPr bwMode="auto">
            <a:xfrm>
              <a:off x="850900" y="22933025"/>
              <a:ext cx="12834938" cy="769938"/>
            </a:xfrm>
            <a:prstGeom prst="rect">
              <a:avLst/>
            </a:prstGeom>
            <a:solidFill>
              <a:srgbClr val="009E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15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13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115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96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96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6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6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6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6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4400" dirty="0">
                  <a:solidFill>
                    <a:schemeClr val="bg1"/>
                  </a:solidFill>
                </a:rPr>
                <a:t>RESULTS</a:t>
              </a:r>
            </a:p>
          </p:txBody>
        </p:sp>
        <p:sp>
          <p:nvSpPr>
            <p:cNvPr id="2111" name="TextBox 56"/>
            <p:cNvSpPr txBox="1">
              <a:spLocks noChangeArrowheads="1"/>
            </p:cNvSpPr>
            <p:nvPr/>
          </p:nvSpPr>
          <p:spPr bwMode="auto">
            <a:xfrm>
              <a:off x="850900" y="23977602"/>
              <a:ext cx="12834938" cy="66036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457200" indent="-457200" eaLnBrk="0" hangingPunct="0">
                <a:spcBef>
                  <a:spcPct val="20000"/>
                </a:spcBef>
                <a:buChar char="•"/>
                <a:defRPr sz="15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914400" indent="-457200" eaLnBrk="0" hangingPunct="0">
                <a:spcBef>
                  <a:spcPct val="20000"/>
                </a:spcBef>
                <a:buChar char="–"/>
                <a:defRPr sz="13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115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96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96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6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6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6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6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indent="0" eaLnBrk="1" hangingPunct="1">
                <a:spcBef>
                  <a:spcPct val="0"/>
                </a:spcBef>
                <a:spcAft>
                  <a:spcPts val="1800"/>
                </a:spcAft>
                <a:buNone/>
              </a:pPr>
              <a:r>
                <a:rPr lang="en-US" altLang="en-US" sz="3200" dirty="0" smtClean="0">
                  <a:solidFill>
                    <a:srgbClr val="183E75"/>
                  </a:solidFill>
                </a:rPr>
                <a:t>Themes Identified:</a:t>
              </a:r>
            </a:p>
            <a:p>
              <a:pPr eaLnBrk="1" hangingPunct="1">
                <a:spcBef>
                  <a:spcPct val="0"/>
                </a:spcBef>
                <a:spcAft>
                  <a:spcPts val="1800"/>
                </a:spcAft>
              </a:pPr>
              <a:r>
                <a:rPr lang="en-US" altLang="en-US" sz="3200" dirty="0" smtClean="0">
                  <a:solidFill>
                    <a:srgbClr val="183E75"/>
                  </a:solidFill>
                </a:rPr>
                <a:t>Wider definition of diversity than traditionally considered, including gender and sexual orientation</a:t>
              </a:r>
            </a:p>
            <a:p>
              <a:pPr eaLnBrk="1" hangingPunct="1">
                <a:spcBef>
                  <a:spcPct val="0"/>
                </a:spcBef>
                <a:spcAft>
                  <a:spcPts val="1800"/>
                </a:spcAft>
              </a:pPr>
              <a:r>
                <a:rPr lang="en-US" altLang="en-US" sz="3200" dirty="0" smtClean="0">
                  <a:solidFill>
                    <a:srgbClr val="183E75"/>
                  </a:solidFill>
                </a:rPr>
                <a:t>Initiatives from URIM recruitment: broadening the initial screening criteria, doing holistic reviews, and promoting diversity on the interview day</a:t>
              </a:r>
            </a:p>
            <a:p>
              <a:pPr eaLnBrk="1" hangingPunct="1">
                <a:spcBef>
                  <a:spcPct val="0"/>
                </a:spcBef>
                <a:spcAft>
                  <a:spcPts val="1800"/>
                </a:spcAft>
              </a:pPr>
              <a:r>
                <a:rPr lang="en-US" altLang="en-US" sz="3200" dirty="0" smtClean="0">
                  <a:solidFill>
                    <a:srgbClr val="183E75"/>
                  </a:solidFill>
                </a:rPr>
                <a:t>Results of initiatives: reaching a critical mass to help future recruitment</a:t>
              </a:r>
            </a:p>
            <a:p>
              <a:pPr eaLnBrk="1" hangingPunct="1">
                <a:spcBef>
                  <a:spcPct val="0"/>
                </a:spcBef>
                <a:spcAft>
                  <a:spcPts val="1800"/>
                </a:spcAft>
              </a:pPr>
              <a:r>
                <a:rPr lang="en-US" altLang="en-US" sz="3200" dirty="0" smtClean="0">
                  <a:solidFill>
                    <a:srgbClr val="183E75"/>
                  </a:solidFill>
                </a:rPr>
                <a:t>Challenges: bias, disconnect amongst leadership  and need for more support systems. </a:t>
              </a:r>
            </a:p>
            <a:p>
              <a:pPr eaLnBrk="1" hangingPunct="1">
                <a:spcBef>
                  <a:spcPct val="0"/>
                </a:spcBef>
                <a:spcAft>
                  <a:spcPts val="1800"/>
                </a:spcAft>
              </a:pPr>
              <a:endParaRPr lang="en-US" altLang="en-US" sz="2800" dirty="0">
                <a:solidFill>
                  <a:srgbClr val="183E75"/>
                </a:solidFill>
              </a:endParaRPr>
            </a:p>
          </p:txBody>
        </p:sp>
      </p:grpSp>
      <p:sp>
        <p:nvSpPr>
          <p:cNvPr id="2056" name="TextBox 57"/>
          <p:cNvSpPr txBox="1">
            <a:spLocks noChangeArrowheads="1"/>
          </p:cNvSpPr>
          <p:nvPr/>
        </p:nvSpPr>
        <p:spPr bwMode="auto">
          <a:xfrm>
            <a:off x="22282608" y="7390278"/>
            <a:ext cx="1144746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15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13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15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9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9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dirty="0">
                <a:solidFill>
                  <a:srgbClr val="183E75"/>
                </a:solidFill>
              </a:rPr>
              <a:t>Figure 1. Coding MINDMAP with Parent Codes</a:t>
            </a:r>
          </a:p>
        </p:txBody>
      </p:sp>
      <p:grpSp>
        <p:nvGrpSpPr>
          <p:cNvPr id="2057" name="Group 2"/>
          <p:cNvGrpSpPr>
            <a:grpSpLocks/>
          </p:cNvGrpSpPr>
          <p:nvPr/>
        </p:nvGrpSpPr>
        <p:grpSpPr bwMode="auto">
          <a:xfrm>
            <a:off x="852488" y="7462837"/>
            <a:ext cx="12833350" cy="6399387"/>
            <a:chOff x="852488" y="7462838"/>
            <a:chExt cx="12833350" cy="6397899"/>
          </a:xfrm>
        </p:grpSpPr>
        <p:sp>
          <p:nvSpPr>
            <p:cNvPr id="2108" name="TextBox 6"/>
            <p:cNvSpPr txBox="1">
              <a:spLocks noChangeArrowheads="1"/>
            </p:cNvSpPr>
            <p:nvPr/>
          </p:nvSpPr>
          <p:spPr bwMode="auto">
            <a:xfrm>
              <a:off x="1001713" y="8383588"/>
              <a:ext cx="12684125" cy="5477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457200" indent="-457200" eaLnBrk="0" hangingPunct="0">
                <a:spcBef>
                  <a:spcPct val="20000"/>
                </a:spcBef>
                <a:buChar char="•"/>
                <a:defRPr sz="15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914400" indent="-457200" eaLnBrk="0" hangingPunct="0">
                <a:spcBef>
                  <a:spcPct val="20000"/>
                </a:spcBef>
                <a:buChar char="–"/>
                <a:defRPr sz="13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115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96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96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6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6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6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6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spcAft>
                  <a:spcPts val="1800"/>
                </a:spcAft>
              </a:pPr>
              <a:r>
                <a:rPr lang="en-US" altLang="en-US" sz="3200" dirty="0">
                  <a:solidFill>
                    <a:srgbClr val="183E75"/>
                  </a:solidFill>
                </a:rPr>
                <a:t>The Accreditation Council for Graduate Medical Education (ACGME) released new requirements in </a:t>
              </a:r>
              <a:r>
                <a:rPr lang="en-US" altLang="en-US" sz="3200" dirty="0" smtClean="0">
                  <a:solidFill>
                    <a:srgbClr val="183E75"/>
                  </a:solidFill>
                </a:rPr>
                <a:t>2019</a:t>
              </a:r>
              <a:endParaRPr lang="en-US" altLang="en-US" sz="3200" dirty="0">
                <a:solidFill>
                  <a:srgbClr val="183E75"/>
                </a:solidFill>
              </a:endParaRPr>
            </a:p>
            <a:p>
              <a:pPr eaLnBrk="1" hangingPunct="1">
                <a:spcBef>
                  <a:spcPct val="0"/>
                </a:spcBef>
                <a:spcAft>
                  <a:spcPts val="1800"/>
                </a:spcAft>
              </a:pPr>
              <a:r>
                <a:rPr lang="en-US" altLang="en-US" sz="3200" dirty="0">
                  <a:solidFill>
                    <a:srgbClr val="183E75"/>
                  </a:solidFill>
                </a:rPr>
                <a:t>Programs must “engage in practices that focus on mission-driven, ongoing, systematic recruitment and retention of a diverse and inclusive workforce” focusing on minorities underrepresented in medicine (URIM</a:t>
              </a:r>
              <a:r>
                <a:rPr lang="en-US" altLang="en-US" sz="3200" dirty="0" smtClean="0">
                  <a:solidFill>
                    <a:srgbClr val="183E75"/>
                  </a:solidFill>
                </a:rPr>
                <a:t>)</a:t>
              </a:r>
              <a:endParaRPr lang="en-US" altLang="en-US" sz="3200" dirty="0">
                <a:solidFill>
                  <a:srgbClr val="183E75"/>
                </a:solidFill>
              </a:endParaRPr>
            </a:p>
            <a:p>
              <a:pPr eaLnBrk="1" hangingPunct="1">
                <a:spcBef>
                  <a:spcPct val="0"/>
                </a:spcBef>
                <a:spcAft>
                  <a:spcPts val="1800"/>
                </a:spcAft>
              </a:pPr>
              <a:r>
                <a:rPr lang="en-US" altLang="en-US" sz="3200" dirty="0">
                  <a:solidFill>
                    <a:srgbClr val="183E75"/>
                  </a:solidFill>
                </a:rPr>
                <a:t>Using semi-structured interviews of ob-gyn program directors across the country, our study aimed to elucidate the current rationale for the strategies used to recruit URIMs and the perceived barriers to successful recruitment</a:t>
              </a:r>
            </a:p>
          </p:txBody>
        </p:sp>
        <p:sp>
          <p:nvSpPr>
            <p:cNvPr id="2109" name="TextBox 58"/>
            <p:cNvSpPr txBox="1">
              <a:spLocks noChangeArrowheads="1"/>
            </p:cNvSpPr>
            <p:nvPr/>
          </p:nvSpPr>
          <p:spPr bwMode="auto">
            <a:xfrm>
              <a:off x="852488" y="7462838"/>
              <a:ext cx="12833350" cy="769937"/>
            </a:xfrm>
            <a:prstGeom prst="rect">
              <a:avLst/>
            </a:prstGeom>
            <a:solidFill>
              <a:srgbClr val="009E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15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13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115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96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96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6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6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6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6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4400" dirty="0">
                  <a:solidFill>
                    <a:schemeClr val="bg1"/>
                  </a:solidFill>
                </a:rPr>
                <a:t>BACKGROUND</a:t>
              </a:r>
            </a:p>
          </p:txBody>
        </p:sp>
      </p:grpSp>
      <p:grpSp>
        <p:nvGrpSpPr>
          <p:cNvPr id="2058" name="Group 7"/>
          <p:cNvGrpSpPr>
            <a:grpSpLocks/>
          </p:cNvGrpSpPr>
          <p:nvPr/>
        </p:nvGrpSpPr>
        <p:grpSpPr bwMode="auto">
          <a:xfrm>
            <a:off x="15735770" y="21538054"/>
            <a:ext cx="12803188" cy="10800107"/>
            <a:chOff x="30235525" y="7462838"/>
            <a:chExt cx="12803188" cy="10803285"/>
          </a:xfrm>
        </p:grpSpPr>
        <p:sp>
          <p:nvSpPr>
            <p:cNvPr id="2106" name="TextBox 53"/>
            <p:cNvSpPr txBox="1">
              <a:spLocks noChangeArrowheads="1"/>
            </p:cNvSpPr>
            <p:nvPr/>
          </p:nvSpPr>
          <p:spPr bwMode="auto">
            <a:xfrm>
              <a:off x="30235525" y="7462838"/>
              <a:ext cx="12803188" cy="769937"/>
            </a:xfrm>
            <a:prstGeom prst="rect">
              <a:avLst/>
            </a:prstGeom>
            <a:solidFill>
              <a:srgbClr val="009E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15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13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115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96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96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6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6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6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6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4400" dirty="0">
                  <a:solidFill>
                    <a:schemeClr val="bg1"/>
                  </a:solidFill>
                </a:rPr>
                <a:t>CREOG REGIONS</a:t>
              </a:r>
            </a:p>
          </p:txBody>
        </p:sp>
        <p:sp>
          <p:nvSpPr>
            <p:cNvPr id="2107" name="TextBox 61"/>
            <p:cNvSpPr txBox="1">
              <a:spLocks noChangeArrowheads="1"/>
            </p:cNvSpPr>
            <p:nvPr/>
          </p:nvSpPr>
          <p:spPr bwMode="auto">
            <a:xfrm>
              <a:off x="30235525" y="8383588"/>
              <a:ext cx="12803188" cy="98825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457200" indent="-457200" eaLnBrk="0" hangingPunct="0">
                <a:spcBef>
                  <a:spcPct val="20000"/>
                </a:spcBef>
                <a:buChar char="•"/>
                <a:defRPr sz="15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914400" indent="-457200" eaLnBrk="0" hangingPunct="0">
                <a:spcBef>
                  <a:spcPct val="20000"/>
                </a:spcBef>
                <a:buChar char="–"/>
                <a:defRPr sz="13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115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96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96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6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6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6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6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indent="0" eaLnBrk="1" hangingPunct="1">
                <a:spcBef>
                  <a:spcPct val="0"/>
                </a:spcBef>
                <a:spcAft>
                  <a:spcPts val="1800"/>
                </a:spcAft>
                <a:buNone/>
              </a:pPr>
              <a:r>
                <a:rPr lang="en-US" altLang="en-US" sz="3200" dirty="0">
                  <a:solidFill>
                    <a:srgbClr val="183E75"/>
                  </a:solidFill>
                </a:rPr>
                <a:t>REGION 1</a:t>
              </a:r>
              <a:br>
                <a:rPr lang="en-US" altLang="en-US" sz="3200" dirty="0">
                  <a:solidFill>
                    <a:srgbClr val="183E75"/>
                  </a:solidFill>
                </a:rPr>
              </a:br>
              <a:r>
                <a:rPr lang="en-US" altLang="en-US" sz="3200" dirty="0">
                  <a:solidFill>
                    <a:srgbClr val="183E75"/>
                  </a:solidFill>
                </a:rPr>
                <a:t>Connecticut, Maine, Massachusetts, Newfoundland, New Hampshire, New York, Nova Scotia, Quebec, Rhode Island, Vermont</a:t>
              </a:r>
            </a:p>
            <a:p>
              <a:pPr marL="0" indent="0" eaLnBrk="1" hangingPunct="1">
                <a:spcBef>
                  <a:spcPct val="0"/>
                </a:spcBef>
                <a:spcAft>
                  <a:spcPts val="1800"/>
                </a:spcAft>
                <a:buNone/>
              </a:pPr>
              <a:r>
                <a:rPr lang="en-US" altLang="en-US" sz="3200" dirty="0">
                  <a:solidFill>
                    <a:srgbClr val="183E75"/>
                  </a:solidFill>
                </a:rPr>
                <a:t>REGION 2</a:t>
              </a:r>
              <a:br>
                <a:rPr lang="en-US" altLang="en-US" sz="3200" dirty="0">
                  <a:solidFill>
                    <a:srgbClr val="183E75"/>
                  </a:solidFill>
                </a:rPr>
              </a:br>
              <a:r>
                <a:rPr lang="en-US" altLang="en-US" sz="3200" dirty="0">
                  <a:solidFill>
                    <a:srgbClr val="183E75"/>
                  </a:solidFill>
                </a:rPr>
                <a:t>Delaware, Indiana, Kentucky, Michigan, New Jersey, Ohio, Ontario, Pennsylvania</a:t>
              </a:r>
            </a:p>
            <a:p>
              <a:pPr marL="0" indent="0" eaLnBrk="1" hangingPunct="1">
                <a:spcBef>
                  <a:spcPct val="0"/>
                </a:spcBef>
                <a:spcAft>
                  <a:spcPts val="1800"/>
                </a:spcAft>
                <a:buNone/>
              </a:pPr>
              <a:r>
                <a:rPr lang="en-US" altLang="en-US" sz="3200" dirty="0">
                  <a:solidFill>
                    <a:srgbClr val="183E75"/>
                  </a:solidFill>
                </a:rPr>
                <a:t>REGION 3</a:t>
              </a:r>
              <a:br>
                <a:rPr lang="en-US" altLang="en-US" sz="3200" dirty="0">
                  <a:solidFill>
                    <a:srgbClr val="183E75"/>
                  </a:solidFill>
                </a:rPr>
              </a:br>
              <a:r>
                <a:rPr lang="en-US" altLang="en-US" sz="3200" dirty="0">
                  <a:solidFill>
                    <a:srgbClr val="183E75"/>
                  </a:solidFill>
                </a:rPr>
                <a:t>District of Columbia, Florida, Georgia, Maryland, North Carolina, Puerto Rico, South Carolina, Virginia, West Virginia</a:t>
              </a:r>
            </a:p>
            <a:p>
              <a:pPr marL="0" indent="0" eaLnBrk="1" hangingPunct="1">
                <a:spcBef>
                  <a:spcPct val="0"/>
                </a:spcBef>
                <a:spcAft>
                  <a:spcPts val="1800"/>
                </a:spcAft>
                <a:buNone/>
              </a:pPr>
              <a:r>
                <a:rPr lang="en-US" altLang="en-US" sz="3200" dirty="0">
                  <a:solidFill>
                    <a:srgbClr val="183E75"/>
                  </a:solidFill>
                </a:rPr>
                <a:t>REGION 4</a:t>
              </a:r>
              <a:br>
                <a:rPr lang="en-US" altLang="en-US" sz="3200" dirty="0">
                  <a:solidFill>
                    <a:srgbClr val="183E75"/>
                  </a:solidFill>
                </a:rPr>
              </a:br>
              <a:r>
                <a:rPr lang="en-US" altLang="en-US" sz="3200" dirty="0">
                  <a:solidFill>
                    <a:srgbClr val="183E75"/>
                  </a:solidFill>
                </a:rPr>
                <a:t>Alabama, Arkansas, Illinois, Iowa, Kansas, Louisiana, Manitoba, Minnesota, Mississippi, Missouri, Nebraska, Oklahoma, Tennessee, Texas, Wisconsin</a:t>
              </a:r>
            </a:p>
            <a:p>
              <a:pPr marL="0" indent="0" eaLnBrk="1" hangingPunct="1">
                <a:spcBef>
                  <a:spcPct val="0"/>
                </a:spcBef>
                <a:spcAft>
                  <a:spcPts val="1800"/>
                </a:spcAft>
                <a:buNone/>
              </a:pPr>
              <a:r>
                <a:rPr lang="en-US" altLang="en-US" sz="3200" dirty="0">
                  <a:solidFill>
                    <a:srgbClr val="183E75"/>
                  </a:solidFill>
                </a:rPr>
                <a:t>REGION 5</a:t>
              </a:r>
              <a:br>
                <a:rPr lang="en-US" altLang="en-US" sz="3200" dirty="0">
                  <a:solidFill>
                    <a:srgbClr val="183E75"/>
                  </a:solidFill>
                </a:rPr>
              </a:br>
              <a:r>
                <a:rPr lang="en-US" altLang="en-US" sz="3200" dirty="0">
                  <a:solidFill>
                    <a:srgbClr val="183E75"/>
                  </a:solidFill>
                </a:rPr>
                <a:t>Alberta, Arizona, Armed Forces District, British Columbia, California, Colorado, Hawaii, Nevada, New Mexico, Oregon, Utah, Washington</a:t>
              </a:r>
            </a:p>
          </p:txBody>
        </p:sp>
      </p:grpSp>
      <p:grpSp>
        <p:nvGrpSpPr>
          <p:cNvPr id="2059" name="Group 6"/>
          <p:cNvGrpSpPr>
            <a:grpSpLocks/>
          </p:cNvGrpSpPr>
          <p:nvPr/>
        </p:nvGrpSpPr>
        <p:grpSpPr bwMode="auto">
          <a:xfrm>
            <a:off x="30202929" y="21501243"/>
            <a:ext cx="12804775" cy="2760653"/>
            <a:chOff x="30235525" y="15678150"/>
            <a:chExt cx="12804775" cy="2761451"/>
          </a:xfrm>
        </p:grpSpPr>
        <p:sp>
          <p:nvSpPr>
            <p:cNvPr id="2104" name="TextBox 62"/>
            <p:cNvSpPr txBox="1">
              <a:spLocks noChangeArrowheads="1"/>
            </p:cNvSpPr>
            <p:nvPr/>
          </p:nvSpPr>
          <p:spPr bwMode="auto">
            <a:xfrm>
              <a:off x="30235525" y="16638588"/>
              <a:ext cx="12804775" cy="1801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457200" indent="-457200" eaLnBrk="0" hangingPunct="0">
                <a:spcBef>
                  <a:spcPct val="20000"/>
                </a:spcBef>
                <a:buChar char="•"/>
                <a:defRPr sz="15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914400" indent="-457200" eaLnBrk="0" hangingPunct="0">
                <a:spcBef>
                  <a:spcPct val="20000"/>
                </a:spcBef>
                <a:buChar char="–"/>
                <a:defRPr sz="13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115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96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96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6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6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6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6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spcAft>
                  <a:spcPts val="1800"/>
                </a:spcAft>
              </a:pPr>
              <a:r>
                <a:rPr lang="en-US" altLang="en-US" sz="3200" dirty="0">
                  <a:solidFill>
                    <a:srgbClr val="183E75"/>
                  </a:solidFill>
                </a:rPr>
                <a:t>Program directors use a variety of initiatives across the country</a:t>
              </a:r>
            </a:p>
            <a:p>
              <a:pPr eaLnBrk="1" hangingPunct="1">
                <a:spcBef>
                  <a:spcPct val="0"/>
                </a:spcBef>
                <a:spcAft>
                  <a:spcPts val="1800"/>
                </a:spcAft>
              </a:pPr>
              <a:r>
                <a:rPr lang="en-US" altLang="en-US" sz="3200" dirty="0">
                  <a:solidFill>
                    <a:srgbClr val="183E75"/>
                  </a:solidFill>
                </a:rPr>
                <a:t>Much work needs to be done to enact the ACGME initiative</a:t>
              </a:r>
            </a:p>
          </p:txBody>
        </p:sp>
        <p:sp>
          <p:nvSpPr>
            <p:cNvPr id="2105" name="TextBox 63"/>
            <p:cNvSpPr txBox="1">
              <a:spLocks noChangeArrowheads="1"/>
            </p:cNvSpPr>
            <p:nvPr/>
          </p:nvSpPr>
          <p:spPr bwMode="auto">
            <a:xfrm>
              <a:off x="30235525" y="15678150"/>
              <a:ext cx="12804775" cy="768350"/>
            </a:xfrm>
            <a:prstGeom prst="rect">
              <a:avLst/>
            </a:prstGeom>
            <a:solidFill>
              <a:srgbClr val="009E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15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13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115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96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96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6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6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6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6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4400" dirty="0">
                  <a:solidFill>
                    <a:schemeClr val="bg1"/>
                  </a:solidFill>
                </a:rPr>
                <a:t>CONCLUSION</a:t>
              </a:r>
            </a:p>
          </p:txBody>
        </p:sp>
      </p:grpSp>
      <p:grpSp>
        <p:nvGrpSpPr>
          <p:cNvPr id="2060" name="Group 5"/>
          <p:cNvGrpSpPr>
            <a:grpSpLocks/>
          </p:cNvGrpSpPr>
          <p:nvPr/>
        </p:nvGrpSpPr>
        <p:grpSpPr bwMode="auto">
          <a:xfrm>
            <a:off x="30235525" y="25676214"/>
            <a:ext cx="12804775" cy="2120878"/>
            <a:chOff x="30235525" y="22933025"/>
            <a:chExt cx="12804775" cy="2120759"/>
          </a:xfrm>
        </p:grpSpPr>
        <p:sp>
          <p:nvSpPr>
            <p:cNvPr id="2102" name="TextBox 68"/>
            <p:cNvSpPr txBox="1">
              <a:spLocks noChangeArrowheads="1"/>
            </p:cNvSpPr>
            <p:nvPr/>
          </p:nvSpPr>
          <p:spPr bwMode="auto">
            <a:xfrm>
              <a:off x="30235525" y="22933025"/>
              <a:ext cx="12804775" cy="769938"/>
            </a:xfrm>
            <a:prstGeom prst="rect">
              <a:avLst/>
            </a:prstGeom>
            <a:solidFill>
              <a:srgbClr val="009E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15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13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115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96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96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6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6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6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6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4400" dirty="0">
                  <a:solidFill>
                    <a:schemeClr val="bg1"/>
                  </a:solidFill>
                </a:rPr>
                <a:t>REFERENCES</a:t>
              </a:r>
            </a:p>
          </p:txBody>
        </p:sp>
        <p:sp>
          <p:nvSpPr>
            <p:cNvPr id="2103" name="TextBox 56"/>
            <p:cNvSpPr txBox="1">
              <a:spLocks noChangeArrowheads="1"/>
            </p:cNvSpPr>
            <p:nvPr/>
          </p:nvSpPr>
          <p:spPr bwMode="auto">
            <a:xfrm>
              <a:off x="30235525" y="23945850"/>
              <a:ext cx="12804775" cy="11079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457200" indent="-457200" eaLnBrk="0" hangingPunct="0">
                <a:spcBef>
                  <a:spcPct val="20000"/>
                </a:spcBef>
                <a:buChar char="•"/>
                <a:defRPr sz="15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914400" indent="-457200" eaLnBrk="0" hangingPunct="0">
                <a:spcBef>
                  <a:spcPct val="20000"/>
                </a:spcBef>
                <a:buChar char="–"/>
                <a:defRPr sz="13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115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96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96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6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6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6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6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514350" indent="-514350" eaLnBrk="1" hangingPunct="1">
                <a:spcBef>
                  <a:spcPct val="0"/>
                </a:spcBef>
                <a:spcAft>
                  <a:spcPts val="1200"/>
                </a:spcAft>
                <a:buFont typeface="+mj-lt"/>
                <a:buAutoNum type="arabicPeriod"/>
              </a:pPr>
              <a:r>
                <a:rPr lang="en-US" altLang="en-US" sz="2800" dirty="0">
                  <a:solidFill>
                    <a:srgbClr val="183E75"/>
                  </a:solidFill>
                </a:rPr>
                <a:t>ACGME Common Program Requirements July 2019 </a:t>
              </a:r>
            </a:p>
            <a:p>
              <a:pPr marL="514350" indent="-514350" eaLnBrk="1" hangingPunct="1">
                <a:spcBef>
                  <a:spcPct val="0"/>
                </a:spcBef>
                <a:spcAft>
                  <a:spcPts val="1200"/>
                </a:spcAft>
                <a:buFont typeface="+mj-lt"/>
                <a:buAutoNum type="arabicPeriod"/>
              </a:pPr>
              <a:r>
                <a:rPr lang="en-US" altLang="en-US" sz="2800" dirty="0">
                  <a:solidFill>
                    <a:srgbClr val="183E75"/>
                  </a:solidFill>
                </a:rPr>
                <a:t>ACGME Program Specific Requirements July 2019</a:t>
              </a:r>
            </a:p>
          </p:txBody>
        </p:sp>
      </p:grpSp>
      <p:pic>
        <p:nvPicPr>
          <p:cNvPr id="32" name="Picture 3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35524" y="30762750"/>
            <a:ext cx="12804775" cy="119481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588169" y="1010660"/>
            <a:ext cx="405704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>
                <a:solidFill>
                  <a:schemeClr val="bg1"/>
                </a:solidFill>
              </a:rPr>
              <a:t>Recruiting Underrepresented Minority Residents to Residency: A Qualitative Study of Strategies Employed by OB-GYN Program Directors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88169" y="3176947"/>
            <a:ext cx="405704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</a:rPr>
              <a:t>Monica Mendiola, MD</a:t>
            </a:r>
            <a:r>
              <a:rPr lang="en-US" sz="5400" baseline="30000" dirty="0">
                <a:solidFill>
                  <a:schemeClr val="bg1"/>
                </a:solidFill>
              </a:rPr>
              <a:t>1,2,  </a:t>
            </a:r>
            <a:r>
              <a:rPr lang="en-US" sz="5400" dirty="0">
                <a:solidFill>
                  <a:schemeClr val="bg1"/>
                </a:solidFill>
              </a:rPr>
              <a:t>Anna Modest, PhD</a:t>
            </a:r>
            <a:r>
              <a:rPr lang="en-US" sz="5400" baseline="30000" dirty="0">
                <a:solidFill>
                  <a:schemeClr val="bg1"/>
                </a:solidFill>
              </a:rPr>
              <a:t>1,2,  </a:t>
            </a:r>
            <a:r>
              <a:rPr lang="en-US" sz="5400" dirty="0">
                <a:solidFill>
                  <a:schemeClr val="bg1"/>
                </a:solidFill>
              </a:rPr>
              <a:t>Grace Huang, MD</a:t>
            </a:r>
            <a:r>
              <a:rPr lang="en-US" sz="5400" baseline="30000" dirty="0">
                <a:solidFill>
                  <a:schemeClr val="bg1"/>
                </a:solidFill>
              </a:rPr>
              <a:t>3,4</a:t>
            </a:r>
          </a:p>
          <a:p>
            <a:pPr algn="ctr"/>
            <a:r>
              <a:rPr lang="en-US" sz="54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88170" y="4490442"/>
            <a:ext cx="405704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aseline="30000" dirty="0">
                <a:solidFill>
                  <a:schemeClr val="bg1"/>
                </a:solidFill>
              </a:rPr>
              <a:t>1</a:t>
            </a:r>
            <a:r>
              <a:rPr lang="en-US" sz="3600" dirty="0" smtClean="0">
                <a:solidFill>
                  <a:schemeClr val="bg1"/>
                </a:solidFill>
              </a:rPr>
              <a:t>Department </a:t>
            </a:r>
            <a:r>
              <a:rPr lang="en-US" sz="3600" dirty="0">
                <a:solidFill>
                  <a:schemeClr val="bg1"/>
                </a:solidFill>
              </a:rPr>
              <a:t>of Obstetrics and Gynecology, Beth Israel Deaconess Medical Center, Boston, MA</a:t>
            </a:r>
          </a:p>
          <a:p>
            <a:pPr algn="ctr"/>
            <a:r>
              <a:rPr lang="en-US" sz="3600" baseline="30000" dirty="0">
                <a:solidFill>
                  <a:schemeClr val="bg1"/>
                </a:solidFill>
              </a:rPr>
              <a:t>2</a:t>
            </a:r>
            <a:r>
              <a:rPr lang="en-US" sz="3600" dirty="0">
                <a:solidFill>
                  <a:schemeClr val="bg1"/>
                </a:solidFill>
              </a:rPr>
              <a:t>Department of Obstetrics, Gynecology and Reproductive Biology, Harvard Medical School, Boston, MA</a:t>
            </a:r>
          </a:p>
          <a:p>
            <a:pPr algn="ctr"/>
            <a:r>
              <a:rPr lang="en-US" sz="3600" baseline="30000" dirty="0">
                <a:solidFill>
                  <a:schemeClr val="bg1"/>
                </a:solidFill>
              </a:rPr>
              <a:t>3. </a:t>
            </a:r>
            <a:r>
              <a:rPr lang="en-US" sz="3600" dirty="0">
                <a:solidFill>
                  <a:schemeClr val="bg1"/>
                </a:solidFill>
              </a:rPr>
              <a:t>Department of Medicine, Beth Israel Deaconess Medical Center, Boston, MA </a:t>
            </a:r>
          </a:p>
          <a:p>
            <a:pPr algn="ctr"/>
            <a:r>
              <a:rPr lang="en-US" sz="3600" baseline="30000" dirty="0">
                <a:solidFill>
                  <a:schemeClr val="bg1"/>
                </a:solidFill>
              </a:rPr>
              <a:t>4. </a:t>
            </a:r>
            <a:r>
              <a:rPr lang="en-US" sz="3600" dirty="0">
                <a:solidFill>
                  <a:schemeClr val="bg1"/>
                </a:solidFill>
              </a:rPr>
              <a:t>Department of Medicine, Harvard Medical School, Boston, MA</a:t>
            </a:r>
          </a:p>
        </p:txBody>
      </p:sp>
      <p:pic>
        <p:nvPicPr>
          <p:cNvPr id="4" name="Picture 3" descr="A picture containing screenshot&#10;&#10;Description automatically generated">
            <a:extLst>
              <a:ext uri="{FF2B5EF4-FFF2-40B4-BE49-F238E27FC236}">
                <a16:creationId xmlns:a16="http://schemas.microsoft.com/office/drawing/2014/main" xmlns="" id="{05D44E8F-DFFF-5542-B034-8DFC9BC3B2D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733874" y="8151557"/>
            <a:ext cx="18084145" cy="1243361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8811</TotalTime>
  <Words>363</Words>
  <Application>Microsoft Office PowerPoint</Application>
  <PresentationFormat>Custom</PresentationFormat>
  <Paragraphs>36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Company>Boston IVF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TPowers</dc:creator>
  <cp:lastModifiedBy>Mendiola,Monica M.D. (BIDMC - OB:GYN)</cp:lastModifiedBy>
  <cp:revision>276</cp:revision>
  <cp:lastPrinted>2011-03-11T17:26:28Z</cp:lastPrinted>
  <dcterms:created xsi:type="dcterms:W3CDTF">2011-03-15T16:34:24Z</dcterms:created>
  <dcterms:modified xsi:type="dcterms:W3CDTF">2020-02-13T14:13:49Z</dcterms:modified>
</cp:coreProperties>
</file>